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82" d="100"/>
          <a:sy n="82" d="100"/>
        </p:scale>
        <p:origin x="8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E1FE7F-0857-61EB-67D5-F74246DDB3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5219D71-4B60-146F-694F-A7A8FAD1A9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A7169F0-6F0A-9BB8-0171-5BA4C1837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0EE8D6-0559-31F7-4A0C-C2AEBA040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8E8BC7-0908-EC6D-5A46-E8440F51F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4182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175BF3-B7B0-1864-5E5C-4927B193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7D6FDA-261A-997C-E4D6-E0C69615DD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104D49-C648-8508-88EE-1EC92BD5C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78F86D-9FA2-5FE6-8333-516143A2E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E699CC-4EE1-5FB4-5F87-705987C73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4213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7C02D26-0724-6CEB-585F-2F5154BAD4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DE99727-CF1A-85CA-7B48-F347E1621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9CD28DF-0278-ABC4-6705-06189C4B1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7456B4-2CB3-18B7-DEED-40E773A2B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EAE087-288B-2494-8DA8-AB44194C7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15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47D099-0ACB-194F-17D1-159B77E62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678449-7CC6-C517-3172-796C37017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191AE0-21A1-6C10-F76D-B4722074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E16322-4601-23EE-2BBC-EB20C0212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CCE57CA-275C-C475-DD5F-9C4C7D698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684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18649A-E3D1-23FB-4F73-47103BD75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4A05CFF-E3D9-233E-0084-AF7982DC6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AE3F378-F194-6322-939A-9F2D4858D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7B5ECE-BB63-904E-9F26-C602507A2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034A01-3617-9B93-4BD2-22A0B292C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279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50BFEB-9F6F-CEC4-1FC5-2EF86D96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10D92F-9CCA-146F-818B-3C32A70D09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53002D2-6D8F-C1CC-D88C-F4E90A48E5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A58D731-6EDC-22B5-AE4F-9E539554D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4B5E46-4B7C-99D7-0617-1D763220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9DB46A3-1013-6FBE-2C51-D7431B87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4955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FAA9D7-FFAE-15E9-0BD9-D01024243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2A0CB82-9680-924B-6B18-F0DCEDDB8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29743CA-627A-71F0-315D-BEAAF95DE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2CDF444-395D-2E64-7DE7-3124341F2E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66A9CB-BEB6-490D-3BD9-7FF63F0A93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1A9EFE7-D4A8-0BEC-4001-8BD7185E3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DD1A323-B53A-0EEC-C82A-4186921AE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BE4E2A9-A338-AB6E-64FD-B07B9C0B6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1978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D2F234-C4F2-7855-5D40-F7C919143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5DD93E8-E7D1-4D79-9619-D254B9FAE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A20CCCA-768E-6FAC-9D23-C2F80D8D2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F9B3CFE-81F3-76BC-75C7-263088EF6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899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7E5CC70-4DE4-936E-4A48-B75B70E08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9DDCCC9-3AFA-93DF-CE86-B436E52B7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0A3F244-C616-CD5E-0422-38E505755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075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3716B2-C6C8-54CA-8F28-A90C16D1F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3DE9AD1-F69A-D827-8831-E293C796A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4498170-7C20-98A2-F47A-4D59AF1110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9525D69-1387-5F12-7B55-3E04C2CC0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162760-6E0A-D850-2647-4EF97D8BB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1CC7BA5-2F0B-4FB1-4EA4-8A4E8D191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920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7A0A77-A3C3-461E-ECD2-213752C25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995A33A-58E8-B187-E3C8-D1E46C6251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95478C8-9818-FFE5-BDC2-3D4FE4E81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16A9CEE-72FF-3507-E68B-5B62E3FC4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55C754D-1C4A-5721-D3CC-19FB54A09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B24C688-9446-3E19-0246-2554A973B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12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484C660-2F4C-099D-262F-CBAB48EF2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D585742-A89F-B115-060A-DD5F441B2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D33911-3415-63C4-77FD-33C954EB48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9890A-9A97-42E2-986F-7979EF849E67}" type="datetimeFigureOut">
              <a:rPr lang="it-IT" smtClean="0"/>
              <a:t>11/01/2024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CD1370-14CB-59AB-9096-3A8AE85C0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3E5E214-9D6D-A51E-4675-892A78008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D6FFA-210B-4D67-90E5-7B3A71B4FF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772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42929C-8D2F-567A-958A-EC64F104801D}"/>
              </a:ext>
            </a:extLst>
          </p:cNvPr>
          <p:cNvSpPr txBox="1">
            <a:spLocks/>
          </p:cNvSpPr>
          <p:nvPr/>
        </p:nvSpPr>
        <p:spPr>
          <a:xfrm>
            <a:off x="-1630335" y="542463"/>
            <a:ext cx="7534372" cy="10011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BBBEB98F-F72B-0227-E8E8-4290A1CD0132}"/>
              </a:ext>
            </a:extLst>
          </p:cNvPr>
          <p:cNvGrpSpPr/>
          <p:nvPr/>
        </p:nvGrpSpPr>
        <p:grpSpPr>
          <a:xfrm>
            <a:off x="-12000" y="-12969"/>
            <a:ext cx="12222000" cy="831736"/>
            <a:chOff x="-12000" y="21756"/>
            <a:chExt cx="12222000" cy="831736"/>
          </a:xfrm>
        </p:grpSpPr>
        <p:pic>
          <p:nvPicPr>
            <p:cNvPr id="11" name="Immagine 10" descr="Immagine che contiene Elementi grafici, verde, Verde acqua, disegno&#10;&#10;Descrizione generata automaticamente">
              <a:extLst>
                <a:ext uri="{FF2B5EF4-FFF2-40B4-BE49-F238E27FC236}">
                  <a16:creationId xmlns:a16="http://schemas.microsoft.com/office/drawing/2014/main" id="{6D8B6D14-C7B0-3AFC-12E8-BCBDB7972E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882" b="-492"/>
            <a:stretch/>
          </p:blipFill>
          <p:spPr>
            <a:xfrm>
              <a:off x="-12000" y="21756"/>
              <a:ext cx="12222000" cy="831736"/>
            </a:xfrm>
            <a:prstGeom prst="rect">
              <a:avLst/>
            </a:prstGeom>
          </p:spPr>
        </p:pic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3F45B60D-D318-EDD0-D609-D239CABE8CF0}"/>
                </a:ext>
              </a:extLst>
            </p:cNvPr>
            <p:cNvSpPr/>
            <p:nvPr/>
          </p:nvSpPr>
          <p:spPr>
            <a:xfrm>
              <a:off x="-12000" y="87417"/>
              <a:ext cx="12192000" cy="741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PRESENTING AUTHOR</a:t>
              </a:r>
            </a:p>
          </p:txBody>
        </p:sp>
      </p:grpSp>
      <p:sp>
        <p:nvSpPr>
          <p:cNvPr id="19" name="Titolo 1">
            <a:extLst>
              <a:ext uri="{FF2B5EF4-FFF2-40B4-BE49-F238E27FC236}">
                <a16:creationId xmlns:a16="http://schemas.microsoft.com/office/drawing/2014/main" id="{0159E27C-7647-90FB-183F-40BE59E97B80}"/>
              </a:ext>
            </a:extLst>
          </p:cNvPr>
          <p:cNvSpPr txBox="1">
            <a:spLocks/>
          </p:cNvSpPr>
          <p:nvPr/>
        </p:nvSpPr>
        <p:spPr>
          <a:xfrm>
            <a:off x="867170" y="874919"/>
            <a:ext cx="10433659" cy="73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Case XXX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11DC603-CE69-6087-329D-6261ED8A197D}"/>
              </a:ext>
            </a:extLst>
          </p:cNvPr>
          <p:cNvSpPr txBox="1"/>
          <p:nvPr/>
        </p:nvSpPr>
        <p:spPr>
          <a:xfrm>
            <a:off x="7782694" y="3255987"/>
            <a:ext cx="253234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b="1" dirty="0">
                <a:latin typeface="Trebuchet MS" panose="020B0603020202020204" pitchFamily="34" charset="0"/>
              </a:rPr>
              <a:t>Corrosive</a:t>
            </a:r>
          </a:p>
          <a:p>
            <a:r>
              <a:rPr lang="it-IT" b="1" strike="sngStrike" dirty="0">
                <a:latin typeface="Trebuchet MS" panose="020B0603020202020204" pitchFamily="34" charset="0"/>
              </a:rPr>
              <a:t>Inhibitive</a:t>
            </a:r>
          </a:p>
          <a:p>
            <a:r>
              <a:rPr lang="it-IT" b="1" strike="sngStrike" dirty="0">
                <a:latin typeface="Trebuchet MS" panose="020B0603020202020204" pitchFamily="34" charset="0"/>
              </a:rPr>
              <a:t>No effect</a:t>
            </a:r>
          </a:p>
        </p:txBody>
      </p:sp>
      <p:sp>
        <p:nvSpPr>
          <p:cNvPr id="18" name="CasellaDiTesto 3">
            <a:extLst>
              <a:ext uri="{FF2B5EF4-FFF2-40B4-BE49-F238E27FC236}">
                <a16:creationId xmlns:a16="http://schemas.microsoft.com/office/drawing/2014/main" id="{98D647A3-D019-47DA-A7EE-5D6053FB8DE0}"/>
              </a:ext>
            </a:extLst>
          </p:cNvPr>
          <p:cNvSpPr txBox="1"/>
          <p:nvPr/>
        </p:nvSpPr>
        <p:spPr>
          <a:xfrm>
            <a:off x="2496890" y="1605171"/>
            <a:ext cx="2749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2060"/>
                </a:solidFill>
                <a:latin typeface="Trebuchet MS" panose="020B0603020202020204" pitchFamily="34" charset="0"/>
              </a:rPr>
              <a:t>Microbial Fingerprint</a:t>
            </a:r>
          </a:p>
        </p:txBody>
      </p:sp>
      <p:sp>
        <p:nvSpPr>
          <p:cNvPr id="29" name="CasellaDiTesto 3">
            <a:extLst>
              <a:ext uri="{FF2B5EF4-FFF2-40B4-BE49-F238E27FC236}">
                <a16:creationId xmlns:a16="http://schemas.microsoft.com/office/drawing/2014/main" id="{911CDEC4-9DEC-437C-8EE0-BBF52CAACE0F}"/>
              </a:ext>
            </a:extLst>
          </p:cNvPr>
          <p:cNvSpPr txBox="1"/>
          <p:nvPr/>
        </p:nvSpPr>
        <p:spPr>
          <a:xfrm>
            <a:off x="7970241" y="1677139"/>
            <a:ext cx="2749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2060"/>
                </a:solidFill>
                <a:latin typeface="Trebuchet MS" panose="020B0603020202020204" pitchFamily="34" charset="0"/>
              </a:rPr>
              <a:t>Corrosiveness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95D072-1B25-4C9D-8BFB-5A8C5E2547FC}"/>
              </a:ext>
            </a:extLst>
          </p:cNvPr>
          <p:cNvSpPr/>
          <p:nvPr/>
        </p:nvSpPr>
        <p:spPr>
          <a:xfrm>
            <a:off x="1564034" y="6110962"/>
            <a:ext cx="7243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Trebuchet MS" panose="020B0603020202020204" pitchFamily="34" charset="0"/>
              </a:rPr>
              <a:t>COMMENTS</a:t>
            </a:r>
            <a:endParaRPr lang="it-IT" b="1" dirty="0">
              <a:latin typeface="Trebuchet MS" panose="020B0603020202020204" pitchFamily="34" charset="0"/>
            </a:endParaRPr>
          </a:p>
        </p:txBody>
      </p:sp>
      <p:sp>
        <p:nvSpPr>
          <p:cNvPr id="30" name="CasellaDiTesto 3">
            <a:extLst>
              <a:ext uri="{FF2B5EF4-FFF2-40B4-BE49-F238E27FC236}">
                <a16:creationId xmlns:a16="http://schemas.microsoft.com/office/drawing/2014/main" id="{8B8070B9-EAEC-4421-83BC-33FD9C9FB33B}"/>
              </a:ext>
            </a:extLst>
          </p:cNvPr>
          <p:cNvSpPr txBox="1"/>
          <p:nvPr/>
        </p:nvSpPr>
        <p:spPr>
          <a:xfrm>
            <a:off x="257992" y="5701008"/>
            <a:ext cx="82107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2060"/>
                </a:solidFill>
                <a:latin typeface="Trebuchet MS" panose="020B0603020202020204" pitchFamily="34" charset="0"/>
              </a:rPr>
              <a:t>Conclusion given linked to a serie of experiments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5DA0F02-23D1-FAAF-69AC-C4C9983EB40C}"/>
              </a:ext>
            </a:extLst>
          </p:cNvPr>
          <p:cNvSpPr/>
          <p:nvPr/>
        </p:nvSpPr>
        <p:spPr>
          <a:xfrm>
            <a:off x="743674" y="2451019"/>
            <a:ext cx="6003758" cy="32105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FINGERPRINT PICTURE</a:t>
            </a:r>
          </a:p>
        </p:txBody>
      </p:sp>
    </p:spTree>
    <p:extLst>
      <p:ext uri="{BB962C8B-B14F-4D97-AF65-F5344CB8AC3E}">
        <p14:creationId xmlns:p14="http://schemas.microsoft.com/office/powerpoint/2010/main" val="383760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42929C-8D2F-567A-958A-EC64F104801D}"/>
              </a:ext>
            </a:extLst>
          </p:cNvPr>
          <p:cNvSpPr txBox="1">
            <a:spLocks/>
          </p:cNvSpPr>
          <p:nvPr/>
        </p:nvSpPr>
        <p:spPr>
          <a:xfrm>
            <a:off x="-1630335" y="542463"/>
            <a:ext cx="7534372" cy="10011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BBBEB98F-F72B-0227-E8E8-4290A1CD0132}"/>
              </a:ext>
            </a:extLst>
          </p:cNvPr>
          <p:cNvGrpSpPr/>
          <p:nvPr/>
        </p:nvGrpSpPr>
        <p:grpSpPr>
          <a:xfrm>
            <a:off x="-12000" y="-12969"/>
            <a:ext cx="12222000" cy="831736"/>
            <a:chOff x="-12000" y="21756"/>
            <a:chExt cx="12222000" cy="831736"/>
          </a:xfrm>
        </p:grpSpPr>
        <p:pic>
          <p:nvPicPr>
            <p:cNvPr id="11" name="Immagine 10" descr="Immagine che contiene Elementi grafici, verde, Verde acqua, disegno&#10;&#10;Descrizione generata automaticamente">
              <a:extLst>
                <a:ext uri="{FF2B5EF4-FFF2-40B4-BE49-F238E27FC236}">
                  <a16:creationId xmlns:a16="http://schemas.microsoft.com/office/drawing/2014/main" id="{6D8B6D14-C7B0-3AFC-12E8-BCBDB7972E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882" b="-492"/>
            <a:stretch/>
          </p:blipFill>
          <p:spPr>
            <a:xfrm>
              <a:off x="-12000" y="21756"/>
              <a:ext cx="12222000" cy="831736"/>
            </a:xfrm>
            <a:prstGeom prst="rect">
              <a:avLst/>
            </a:prstGeom>
          </p:spPr>
        </p:pic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3F45B60D-D318-EDD0-D609-D239CABE8CF0}"/>
                </a:ext>
              </a:extLst>
            </p:cNvPr>
            <p:cNvSpPr/>
            <p:nvPr/>
          </p:nvSpPr>
          <p:spPr>
            <a:xfrm>
              <a:off x="-12000" y="87417"/>
              <a:ext cx="12192000" cy="7412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PRESENTING AUTHOR</a:t>
              </a:r>
            </a:p>
          </p:txBody>
        </p:sp>
      </p:grpSp>
      <p:sp>
        <p:nvSpPr>
          <p:cNvPr id="19" name="Titolo 1">
            <a:extLst>
              <a:ext uri="{FF2B5EF4-FFF2-40B4-BE49-F238E27FC236}">
                <a16:creationId xmlns:a16="http://schemas.microsoft.com/office/drawing/2014/main" id="{0159E27C-7647-90FB-183F-40BE59E97B80}"/>
              </a:ext>
            </a:extLst>
          </p:cNvPr>
          <p:cNvSpPr txBox="1">
            <a:spLocks/>
          </p:cNvSpPr>
          <p:nvPr/>
        </p:nvSpPr>
        <p:spPr>
          <a:xfrm>
            <a:off x="1194254" y="2213376"/>
            <a:ext cx="2559826" cy="36349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MATERIAL</a:t>
            </a:r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:a16="http://schemas.microsoft.com/office/drawing/2014/main" id="{2CBBC905-8399-B446-C3B2-8A7ED2E6729E}"/>
              </a:ext>
            </a:extLst>
          </p:cNvPr>
          <p:cNvSpPr/>
          <p:nvPr/>
        </p:nvSpPr>
        <p:spPr>
          <a:xfrm>
            <a:off x="510640" y="2749262"/>
            <a:ext cx="4359314" cy="10011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ENVIRONMENT, AND CONDITIONS (IF POSSIBLE)</a:t>
            </a:r>
          </a:p>
        </p:txBody>
      </p:sp>
      <p:sp>
        <p:nvSpPr>
          <p:cNvPr id="23" name="CasellaDiTesto 3">
            <a:extLst>
              <a:ext uri="{FF2B5EF4-FFF2-40B4-BE49-F238E27FC236}">
                <a16:creationId xmlns:a16="http://schemas.microsoft.com/office/drawing/2014/main" id="{FEB402EA-4799-41F5-AFB4-C18F49C9478E}"/>
              </a:ext>
            </a:extLst>
          </p:cNvPr>
          <p:cNvSpPr txBox="1"/>
          <p:nvPr/>
        </p:nvSpPr>
        <p:spPr>
          <a:xfrm>
            <a:off x="1761688" y="1602530"/>
            <a:ext cx="9328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2060"/>
                </a:solidFill>
                <a:latin typeface="Trebuchet MS" panose="020B0603020202020204" pitchFamily="34" charset="0"/>
              </a:rPr>
              <a:t>Details of experiments to study the corrosiveness of the microbial medium</a:t>
            </a:r>
          </a:p>
        </p:txBody>
      </p:sp>
      <p:sp>
        <p:nvSpPr>
          <p:cNvPr id="26" name="CasellaDiTesto 2">
            <a:extLst>
              <a:ext uri="{FF2B5EF4-FFF2-40B4-BE49-F238E27FC236}">
                <a16:creationId xmlns:a16="http://schemas.microsoft.com/office/drawing/2014/main" id="{5384F9FF-E8BD-4728-8C70-89647BB630C0}"/>
              </a:ext>
            </a:extLst>
          </p:cNvPr>
          <p:cNvSpPr txBox="1"/>
          <p:nvPr/>
        </p:nvSpPr>
        <p:spPr>
          <a:xfrm>
            <a:off x="2122541" y="5467068"/>
            <a:ext cx="82070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Trebuchet MS" panose="020B0603020202020204" pitchFamily="34" charset="0"/>
              </a:rPr>
              <a:t>FINAL COMMENTS</a:t>
            </a:r>
            <a:endParaRPr lang="it-IT" dirty="0"/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DB043E93-837D-0342-062D-9128BC39476A}"/>
              </a:ext>
            </a:extLst>
          </p:cNvPr>
          <p:cNvSpPr txBox="1">
            <a:spLocks/>
          </p:cNvSpPr>
          <p:nvPr/>
        </p:nvSpPr>
        <p:spPr>
          <a:xfrm>
            <a:off x="867170" y="792913"/>
            <a:ext cx="10433659" cy="73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Case XXX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AEA23734-58E9-9B40-834C-FE1B108FA19B}"/>
              </a:ext>
            </a:extLst>
          </p:cNvPr>
          <p:cNvSpPr/>
          <p:nvPr/>
        </p:nvSpPr>
        <p:spPr>
          <a:xfrm>
            <a:off x="5542933" y="2213376"/>
            <a:ext cx="4786695" cy="268807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chemeClr val="tx1"/>
                </a:solidFill>
                <a:latin typeface="Trebuchet MS" panose="020B0603020202020204" pitchFamily="34" charset="0"/>
              </a:rPr>
              <a:t>RELEVANT COMMENTS/FIGURES FROM CONNECTED DATA (</a:t>
            </a:r>
            <a:r>
              <a:rPr lang="it-IT" sz="1500" b="1" dirty="0" err="1">
                <a:solidFill>
                  <a:schemeClr val="tx1"/>
                </a:solidFill>
                <a:latin typeface="Trebuchet MS" panose="020B0603020202020204" pitchFamily="34" charset="0"/>
              </a:rPr>
              <a:t>Electrochemical</a:t>
            </a:r>
            <a:r>
              <a:rPr lang="it-IT" sz="1500" b="1" dirty="0">
                <a:solidFill>
                  <a:schemeClr val="tx1"/>
                </a:solidFill>
                <a:latin typeface="Trebuchet MS" panose="020B0603020202020204" pitchFamily="34" charset="0"/>
              </a:rPr>
              <a:t>, </a:t>
            </a:r>
            <a:r>
              <a:rPr lang="it-IT" sz="1500" b="1" dirty="0" err="1">
                <a:solidFill>
                  <a:schemeClr val="tx1"/>
                </a:solidFill>
                <a:latin typeface="Trebuchet MS" panose="020B0603020202020204" pitchFamily="34" charset="0"/>
              </a:rPr>
              <a:t>Microscopy</a:t>
            </a:r>
            <a:r>
              <a:rPr lang="it-IT" sz="1500" b="1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it-IT" sz="1500" b="1" dirty="0" err="1">
                <a:solidFill>
                  <a:schemeClr val="tx1"/>
                </a:solidFill>
                <a:latin typeface="Trebuchet MS" panose="020B0603020202020204" pitchFamily="34" charset="0"/>
              </a:rPr>
              <a:t>analyses</a:t>
            </a:r>
            <a:r>
              <a:rPr lang="it-IT" sz="1500" b="1" dirty="0">
                <a:solidFill>
                  <a:schemeClr val="tx1"/>
                </a:solidFill>
                <a:latin typeface="Trebuchet MS" panose="020B0603020202020204" pitchFamily="34" charset="0"/>
              </a:rPr>
              <a:t>, </a:t>
            </a:r>
            <a:r>
              <a:rPr lang="it-IT" sz="1500" b="1" dirty="0" err="1">
                <a:solidFill>
                  <a:schemeClr val="tx1"/>
                </a:solidFill>
                <a:latin typeface="Trebuchet MS" panose="020B0603020202020204" pitchFamily="34" charset="0"/>
              </a:rPr>
              <a:t>Spectroscopy</a:t>
            </a:r>
            <a:r>
              <a:rPr lang="it-IT" sz="1500" b="1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r>
              <a:rPr lang="it-IT" sz="1500" b="1" dirty="0" err="1">
                <a:solidFill>
                  <a:schemeClr val="tx1"/>
                </a:solidFill>
                <a:latin typeface="Trebuchet MS" panose="020B0603020202020204" pitchFamily="34" charset="0"/>
              </a:rPr>
              <a:t>analyses</a:t>
            </a:r>
            <a:r>
              <a:rPr lang="it-IT" sz="1500" b="1" dirty="0">
                <a:solidFill>
                  <a:schemeClr val="tx1"/>
                </a:solidFill>
                <a:latin typeface="Trebuchet MS" panose="020B0603020202020204" pitchFamily="34" charset="0"/>
              </a:rPr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8892048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64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Trebuchet MS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Elena Maria Cazzulani</dc:creator>
  <cp:lastModifiedBy>Cristiani Pierangela (RSE)</cp:lastModifiedBy>
  <cp:revision>38</cp:revision>
  <dcterms:created xsi:type="dcterms:W3CDTF">2023-11-23T15:26:01Z</dcterms:created>
  <dcterms:modified xsi:type="dcterms:W3CDTF">2024-01-11T15:34:33Z</dcterms:modified>
</cp:coreProperties>
</file>